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24" r:id="rId2"/>
    <p:sldId id="433" r:id="rId3"/>
    <p:sldId id="413" r:id="rId4"/>
    <p:sldId id="427" r:id="rId5"/>
    <p:sldId id="429" r:id="rId6"/>
    <p:sldId id="426" r:id="rId7"/>
    <p:sldId id="416" r:id="rId8"/>
    <p:sldId id="430" r:id="rId9"/>
    <p:sldId id="417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9C6B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80" d="100"/>
          <a:sy n="80" d="100"/>
        </p:scale>
        <p:origin x="-444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66539-7058-4831-9972-C78530BB323F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BC695-CED8-4B5B-9D71-421CB6AB3C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8384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502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007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527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887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251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877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770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360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299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028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14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995A5-6EDB-482A-BA4C-D173D9368174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A0948-EC1C-4BBD-AF88-2B4B65F70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825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189011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299811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5D37063-AF43-3D4E-84B3-32C5695CAF3B}"/>
              </a:ext>
            </a:extLst>
          </p:cNvPr>
          <p:cNvSpPr txBox="1"/>
          <p:nvPr/>
        </p:nvSpPr>
        <p:spPr>
          <a:xfrm>
            <a:off x="2413670" y="948492"/>
            <a:ext cx="7364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Стоимость школьного питания по РТ  </a:t>
            </a:r>
            <a:r>
              <a:rPr lang="ru-RU" sz="2400" b="1" dirty="0" smtClean="0">
                <a:solidFill>
                  <a:srgbClr val="002060"/>
                </a:solidFill>
              </a:rPr>
              <a:t> октябрь 2020г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05598966"/>
              </p:ext>
            </p:extLst>
          </p:nvPr>
        </p:nvGraphicFramePr>
        <p:xfrm>
          <a:off x="398072" y="1583410"/>
          <a:ext cx="11410512" cy="4765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141">
                  <a:extLst>
                    <a:ext uri="{9D8B030D-6E8A-4147-A177-3AD203B41FA5}">
                      <a16:colId xmlns:a16="http://schemas.microsoft.com/office/drawing/2014/main" xmlns="" val="3555758249"/>
                    </a:ext>
                  </a:extLst>
                </a:gridCol>
                <a:gridCol w="3002363">
                  <a:extLst>
                    <a:ext uri="{9D8B030D-6E8A-4147-A177-3AD203B41FA5}">
                      <a16:colId xmlns:a16="http://schemas.microsoft.com/office/drawing/2014/main" xmlns="" val="2803148990"/>
                    </a:ext>
                  </a:extLst>
                </a:gridCol>
                <a:gridCol w="1901752">
                  <a:extLst>
                    <a:ext uri="{9D8B030D-6E8A-4147-A177-3AD203B41FA5}">
                      <a16:colId xmlns:a16="http://schemas.microsoft.com/office/drawing/2014/main" xmlns="" val="1314529058"/>
                    </a:ext>
                  </a:extLst>
                </a:gridCol>
                <a:gridCol w="1901752">
                  <a:extLst>
                    <a:ext uri="{9D8B030D-6E8A-4147-A177-3AD203B41FA5}">
                      <a16:colId xmlns:a16="http://schemas.microsoft.com/office/drawing/2014/main" xmlns="" val="4046456486"/>
                    </a:ext>
                  </a:extLst>
                </a:gridCol>
                <a:gridCol w="1901752">
                  <a:extLst>
                    <a:ext uri="{9D8B030D-6E8A-4147-A177-3AD203B41FA5}">
                      <a16:colId xmlns:a16="http://schemas.microsoft.com/office/drawing/2014/main" xmlns="" val="3020250015"/>
                    </a:ext>
                  </a:extLst>
                </a:gridCol>
                <a:gridCol w="1901752">
                  <a:extLst>
                    <a:ext uri="{9D8B030D-6E8A-4147-A177-3AD203B41FA5}">
                      <a16:colId xmlns:a16="http://schemas.microsoft.com/office/drawing/2014/main" xmlns="" val="2112157863"/>
                    </a:ext>
                  </a:extLst>
                </a:gridCol>
              </a:tblGrid>
              <a:tr h="36199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№  п/п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Муниципальный район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Стоимость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питания старших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, руб.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Стоимость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питания младших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, руб.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98364183"/>
                  </a:ext>
                </a:extLst>
              </a:tr>
              <a:tr h="5488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Одноразовое питание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Второе питание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Одноразовое питание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Второе питание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571" marR="515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58213995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Казань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69,00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30.00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51.85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30.00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6838931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Набережные Челны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67.40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40.75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51.85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40.75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1648375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Нижнекамск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66,00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32,00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64.75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22.25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36256596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Альметьевск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33.00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51.85</a:t>
                      </a:r>
                      <a:endParaRPr lang="en-US" sz="16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25.00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78996633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Елабуга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45.00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28.40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51.85</a:t>
                      </a:r>
                      <a:endParaRPr lang="en-US" sz="16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28.40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96239898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Менделеевск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40.00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26.00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51.85</a:t>
                      </a:r>
                      <a:endParaRPr lang="en-US" sz="16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26.00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17778464"/>
                  </a:ext>
                </a:extLst>
              </a:tr>
              <a:tr h="5488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Лениногорск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43.48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51.85</a:t>
                      </a:r>
                      <a:endParaRPr lang="en-US" sz="16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22.50</a:t>
                      </a:r>
                      <a:endParaRPr lang="en-US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9711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322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A6F9B1-8213-D145-BC88-C2EB854FE789}"/>
              </a:ext>
            </a:extLst>
          </p:cNvPr>
          <p:cNvSpPr txBox="1"/>
          <p:nvPr/>
        </p:nvSpPr>
        <p:spPr>
          <a:xfrm>
            <a:off x="201881" y="997526"/>
            <a:ext cx="1010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   Стоимость основных продуктов питания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D5F4659D-9432-144F-A1B1-912D64E24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2582098"/>
              </p:ext>
            </p:extLst>
          </p:nvPr>
        </p:nvGraphicFramePr>
        <p:xfrm>
          <a:off x="427512" y="1674422"/>
          <a:ext cx="11269683" cy="419678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10639">
                  <a:extLst>
                    <a:ext uri="{9D8B030D-6E8A-4147-A177-3AD203B41FA5}">
                      <a16:colId xmlns:a16="http://schemas.microsoft.com/office/drawing/2014/main" xmlns="" val="3547010774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xmlns="" val="844658146"/>
                    </a:ext>
                  </a:extLst>
                </a:gridCol>
                <a:gridCol w="1888176">
                  <a:extLst>
                    <a:ext uri="{9D8B030D-6E8A-4147-A177-3AD203B41FA5}">
                      <a16:colId xmlns:a16="http://schemas.microsoft.com/office/drawing/2014/main" xmlns="" val="3518119347"/>
                    </a:ext>
                  </a:extLst>
                </a:gridCol>
                <a:gridCol w="1852551">
                  <a:extLst>
                    <a:ext uri="{9D8B030D-6E8A-4147-A177-3AD203B41FA5}">
                      <a16:colId xmlns:a16="http://schemas.microsoft.com/office/drawing/2014/main" xmlns="" val="3478812807"/>
                    </a:ext>
                  </a:extLst>
                </a:gridCol>
                <a:gridCol w="1864426"/>
                <a:gridCol w="1496291"/>
              </a:tblGrid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№ </a:t>
                      </a:r>
                      <a:r>
                        <a:rPr lang="ru-RU" sz="1600" b="1" u="none" strike="noStrike" dirty="0" err="1" smtClean="0">
                          <a:effectLst/>
                          <a:latin typeface="+mn-lt"/>
                        </a:rPr>
                        <a:t>п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/</a:t>
                      </a:r>
                      <a:r>
                        <a:rPr lang="ru-RU" sz="1600" b="1" u="none" strike="noStrike" dirty="0" err="1" smtClean="0">
                          <a:effectLst/>
                          <a:latin typeface="+mn-lt"/>
                        </a:rPr>
                        <a:t>п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Наименование продуктов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Единица измерения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Стоимость 2019г., </a:t>
                      </a:r>
                    </a:p>
                    <a:p>
                      <a:pPr algn="ctr" fontAlgn="ctr"/>
                      <a:r>
                        <a:rPr lang="ru-RU" sz="1600" b="1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Стоимость 2020г., </a:t>
                      </a:r>
                    </a:p>
                    <a:p>
                      <a:pPr algn="ctr" fontAlgn="ctr"/>
                      <a:r>
                        <a:rPr lang="ru-RU" sz="1600" b="1" i="0" u="none" strike="noStrike" dirty="0" err="1" smtClean="0">
                          <a:effectLst/>
                          <a:latin typeface="+mn-lt"/>
                        </a:rPr>
                        <a:t>руб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Разница,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%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125698048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Мясо говядины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315,00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340,00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7,94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956214837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Сыр голландский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376,51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417,29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10,83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4177309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Рыба горбуша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184,00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265,00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44,02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691229161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Картофель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14,23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18,00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26,49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74460653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Мука пшеничная в/с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21,47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26,57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23,75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409191497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6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Масло растительное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64,01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84,54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32,07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16152752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7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Молоко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литр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38,66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40,65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5,15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788116232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Крупа гречневая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55,18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63,35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14,85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588508933"/>
                  </a:ext>
                </a:extLst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9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Сахарный песок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26,30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44,78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70,27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</a:tr>
              <a:tr h="370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Куриная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+mn-lt"/>
                        </a:rPr>
                        <a:t> грудка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кг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164,00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170,00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3,66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1460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1F4B42-5BF4-BE46-B8C3-D226F11776E4}"/>
              </a:ext>
            </a:extLst>
          </p:cNvPr>
          <p:cNvSpPr txBox="1"/>
          <p:nvPr/>
        </p:nvSpPr>
        <p:spPr>
          <a:xfrm>
            <a:off x="534390" y="1342654"/>
            <a:ext cx="11274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Стоимость второго питания </a:t>
            </a:r>
            <a:r>
              <a:rPr lang="ru-RU" sz="2400" b="1" dirty="0">
                <a:solidFill>
                  <a:srgbClr val="002060"/>
                </a:solidFill>
              </a:rPr>
              <a:t>в </a:t>
            </a:r>
            <a:r>
              <a:rPr lang="ru-RU" sz="2400" b="1" dirty="0" smtClean="0">
                <a:solidFill>
                  <a:srgbClr val="002060"/>
                </a:solidFill>
              </a:rPr>
              <a:t>день </a:t>
            </a:r>
            <a:r>
              <a:rPr lang="ru-RU" sz="2400" b="1" dirty="0">
                <a:solidFill>
                  <a:srgbClr val="002060"/>
                </a:solidFill>
              </a:rPr>
              <a:t>на одного учащегося 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1-4 </a:t>
            </a:r>
            <a:r>
              <a:rPr lang="ru-RU" sz="2400" b="1" dirty="0" smtClean="0">
                <a:solidFill>
                  <a:srgbClr val="002060"/>
                </a:solidFill>
              </a:rPr>
              <a:t>класс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21E3864C-1010-2947-A021-D125C06CC9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4685001"/>
              </p:ext>
            </p:extLst>
          </p:nvPr>
        </p:nvGraphicFramePr>
        <p:xfrm>
          <a:off x="380960" y="2214554"/>
          <a:ext cx="11305256" cy="34110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55901">
                  <a:extLst>
                    <a:ext uri="{9D8B030D-6E8A-4147-A177-3AD203B41FA5}">
                      <a16:colId xmlns:a16="http://schemas.microsoft.com/office/drawing/2014/main" xmlns="" val="3538233360"/>
                    </a:ext>
                  </a:extLst>
                </a:gridCol>
                <a:gridCol w="2359220">
                  <a:extLst>
                    <a:ext uri="{9D8B030D-6E8A-4147-A177-3AD203B41FA5}">
                      <a16:colId xmlns:a16="http://schemas.microsoft.com/office/drawing/2014/main" xmlns="" val="3823072358"/>
                    </a:ext>
                  </a:extLst>
                </a:gridCol>
                <a:gridCol w="2549225">
                  <a:extLst>
                    <a:ext uri="{9D8B030D-6E8A-4147-A177-3AD203B41FA5}">
                      <a16:colId xmlns:a16="http://schemas.microsoft.com/office/drawing/2014/main" xmlns="" val="1920963596"/>
                    </a:ext>
                  </a:extLst>
                </a:gridCol>
                <a:gridCol w="3340910">
                  <a:extLst>
                    <a:ext uri="{9D8B030D-6E8A-4147-A177-3AD203B41FA5}">
                      <a16:colId xmlns:a16="http://schemas.microsoft.com/office/drawing/2014/main" xmlns="" val="1240845916"/>
                    </a:ext>
                  </a:extLst>
                </a:gridCol>
              </a:tblGrid>
              <a:tr h="42314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 Стоимость второго питания, город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3149743"/>
                  </a:ext>
                </a:extLst>
              </a:tr>
              <a:tr h="423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79517259"/>
                  </a:ext>
                </a:extLst>
              </a:tr>
              <a:tr h="423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Стоимость питания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22.25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32.00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9.75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41307320"/>
                  </a:ext>
                </a:extLst>
              </a:tr>
              <a:tr h="449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Род.взносы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22.25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32.00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9.75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36108371"/>
                  </a:ext>
                </a:extLst>
              </a:tr>
              <a:tr h="42314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     Стоимость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второго питания, село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3590272"/>
                  </a:ext>
                </a:extLst>
              </a:tr>
              <a:tr h="423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Показатели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Увеличение стоимости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91017706"/>
                  </a:ext>
                </a:extLst>
              </a:tr>
              <a:tr h="423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effectLst/>
                        </a:rPr>
                        <a:t>Стоимость питания 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10.25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32</a:t>
                      </a:r>
                      <a:r>
                        <a:rPr lang="en-US" sz="1600" b="1" u="none" strike="noStrike" dirty="0" smtClean="0">
                          <a:effectLst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21.75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633634412"/>
                  </a:ext>
                </a:extLst>
              </a:tr>
              <a:tr h="423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</a:rPr>
                        <a:t>Род.взносы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10.25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32</a:t>
                      </a:r>
                      <a:r>
                        <a:rPr lang="en-US" sz="1600" b="1" u="none" strike="noStrike" dirty="0" smtClean="0">
                          <a:effectLst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</a:rPr>
                        <a:t>0</a:t>
                      </a:r>
                      <a:r>
                        <a:rPr lang="en-US" sz="1600" b="1" u="none" strike="noStrike" dirty="0" smtClean="0">
                          <a:effectLst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21.75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19946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850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F0A60F9-8F90-D847-BC69-00DC8ECAC098}"/>
              </a:ext>
            </a:extLst>
          </p:cNvPr>
          <p:cNvSpPr txBox="1"/>
          <p:nvPr/>
        </p:nvSpPr>
        <p:spPr>
          <a:xfrm>
            <a:off x="0" y="76470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Родительские взносы за школьное питание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в месяц на одного учащегося 1-4 </a:t>
            </a:r>
            <a:r>
              <a:rPr lang="ru-RU" sz="2400" b="1" dirty="0" smtClean="0">
                <a:solidFill>
                  <a:srgbClr val="002060"/>
                </a:solidFill>
              </a:rPr>
              <a:t>класс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ECEE1984-FCD5-2448-9D5D-E6B696F23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4421396"/>
              </p:ext>
            </p:extLst>
          </p:nvPr>
        </p:nvGraphicFramePr>
        <p:xfrm>
          <a:off x="659395" y="1922996"/>
          <a:ext cx="10987962" cy="35413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01063">
                  <a:extLst>
                    <a:ext uri="{9D8B030D-6E8A-4147-A177-3AD203B41FA5}">
                      <a16:colId xmlns:a16="http://schemas.microsoft.com/office/drawing/2014/main" xmlns="" val="1545247744"/>
                    </a:ext>
                  </a:extLst>
                </a:gridCol>
                <a:gridCol w="2239679">
                  <a:extLst>
                    <a:ext uri="{9D8B030D-6E8A-4147-A177-3AD203B41FA5}">
                      <a16:colId xmlns:a16="http://schemas.microsoft.com/office/drawing/2014/main" xmlns="" val="3109780198"/>
                    </a:ext>
                  </a:extLst>
                </a:gridCol>
                <a:gridCol w="2540309">
                  <a:extLst>
                    <a:ext uri="{9D8B030D-6E8A-4147-A177-3AD203B41FA5}">
                      <a16:colId xmlns:a16="http://schemas.microsoft.com/office/drawing/2014/main" xmlns="" val="2149503663"/>
                    </a:ext>
                  </a:extLst>
                </a:gridCol>
                <a:gridCol w="3306911">
                  <a:extLst>
                    <a:ext uri="{9D8B030D-6E8A-4147-A177-3AD203B41FA5}">
                      <a16:colId xmlns:a16="http://schemas.microsoft.com/office/drawing/2014/main" xmlns="" val="4039437142"/>
                    </a:ext>
                  </a:extLst>
                </a:gridCol>
              </a:tblGrid>
              <a:tr h="43824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 Стоимость второго питания,</a:t>
                      </a:r>
                      <a:r>
                        <a:rPr lang="ru-RU" sz="1600" b="1" u="none" strike="noStrike" baseline="0" dirty="0" smtClean="0">
                          <a:effectLst/>
                          <a:latin typeface="+mn-lt"/>
                        </a:rPr>
                        <a:t> город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    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4143421"/>
                  </a:ext>
                </a:extLst>
              </a:tr>
              <a:tr h="438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462524281"/>
                  </a:ext>
                </a:extLst>
              </a:tr>
              <a:tr h="438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489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704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214.50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37599579"/>
                  </a:ext>
                </a:extLst>
              </a:tr>
              <a:tr h="473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>
                          <a:effectLst/>
                          <a:latin typeface="+mn-lt"/>
                        </a:rPr>
                        <a:t>Род.взносы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489.5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704.0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214.50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45187467"/>
                  </a:ext>
                </a:extLst>
              </a:tr>
              <a:tr h="43824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     Стоимость 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второго питания, село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8525294"/>
                  </a:ext>
                </a:extLst>
              </a:tr>
              <a:tr h="438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249797767"/>
                  </a:ext>
                </a:extLst>
              </a:tr>
              <a:tr h="438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225.50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704.00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478.50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347111856"/>
                  </a:ext>
                </a:extLst>
              </a:tr>
              <a:tr h="438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>
                          <a:effectLst/>
                          <a:latin typeface="+mn-lt"/>
                        </a:rPr>
                        <a:t>Род.взносы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225.50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704.00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478</a:t>
                      </a:r>
                      <a:r>
                        <a:rPr lang="en-US" sz="1600" b="1" u="none" strike="noStrike" dirty="0" smtClean="0">
                          <a:effectLst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</a:rPr>
                        <a:t>5</a:t>
                      </a:r>
                      <a:r>
                        <a:rPr lang="en-US" sz="1600" b="1" u="none" strike="noStrike" dirty="0" smtClean="0">
                          <a:effectLst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79895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8348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A6F9B1-8213-D145-BC88-C2EB854FE789}"/>
              </a:ext>
            </a:extLst>
          </p:cNvPr>
          <p:cNvSpPr txBox="1"/>
          <p:nvPr/>
        </p:nvSpPr>
        <p:spPr>
          <a:xfrm>
            <a:off x="704538" y="908720"/>
            <a:ext cx="11104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Стоимость питания в день на одного учащегося с 5-11 класс, город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D5F4659D-9432-144F-A1B1-912D64E24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8868334"/>
              </p:ext>
            </p:extLst>
          </p:nvPr>
        </p:nvGraphicFramePr>
        <p:xfrm>
          <a:off x="515380" y="1584863"/>
          <a:ext cx="11161240" cy="461175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16972">
                  <a:extLst>
                    <a:ext uri="{9D8B030D-6E8A-4147-A177-3AD203B41FA5}">
                      <a16:colId xmlns:a16="http://schemas.microsoft.com/office/drawing/2014/main" xmlns="" val="3547010774"/>
                    </a:ext>
                  </a:extLst>
                </a:gridCol>
                <a:gridCol w="2329166">
                  <a:extLst>
                    <a:ext uri="{9D8B030D-6E8A-4147-A177-3AD203B41FA5}">
                      <a16:colId xmlns:a16="http://schemas.microsoft.com/office/drawing/2014/main" xmlns="" val="844658146"/>
                    </a:ext>
                  </a:extLst>
                </a:gridCol>
                <a:gridCol w="2516752">
                  <a:extLst>
                    <a:ext uri="{9D8B030D-6E8A-4147-A177-3AD203B41FA5}">
                      <a16:colId xmlns:a16="http://schemas.microsoft.com/office/drawing/2014/main" xmlns="" val="3518119347"/>
                    </a:ext>
                  </a:extLst>
                </a:gridCol>
                <a:gridCol w="3298350">
                  <a:extLst>
                    <a:ext uri="{9D8B030D-6E8A-4147-A177-3AD203B41FA5}">
                      <a16:colId xmlns:a16="http://schemas.microsoft.com/office/drawing/2014/main" xmlns="" val="3478812807"/>
                    </a:ext>
                  </a:extLst>
                </a:gridCol>
              </a:tblGrid>
              <a:tr h="32941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     Стоимость  завтрака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6658509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125698048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6.00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71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956214837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Компенсация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20.6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20.60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4177309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Род.взносы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45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.40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.40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691229161"/>
                  </a:ext>
                </a:extLst>
              </a:tr>
              <a:tr h="32941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     Стоимость обеда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5221808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74460653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70.00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7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409191497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Компенсация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20.60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20.60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16152752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effectLst/>
                          <a:latin typeface="+mn-lt"/>
                        </a:rPr>
                        <a:t>Род.взносы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49.40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54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.40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5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788116232"/>
                  </a:ext>
                </a:extLst>
              </a:tr>
              <a:tr h="32941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Стоимость дополнительного 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питания</a:t>
                      </a: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223405736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588508933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32.00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35.00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42479764"/>
                  </a:ext>
                </a:extLst>
              </a:tr>
              <a:tr h="329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>
                          <a:effectLst/>
                          <a:latin typeface="+mn-lt"/>
                        </a:rPr>
                        <a:t>Род.взносы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32.00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35.00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246520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77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C45D77A-24B1-BF4F-8B25-F882E86D2554}"/>
              </a:ext>
            </a:extLst>
          </p:cNvPr>
          <p:cNvSpPr txBox="1"/>
          <p:nvPr/>
        </p:nvSpPr>
        <p:spPr>
          <a:xfrm>
            <a:off x="443372" y="764704"/>
            <a:ext cx="11305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Родительские взносы за школьное питание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в месяц на одного учащегося 5-11 классов, город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AEE5730F-E7AC-4C44-B9BC-B1FCB78CF8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0953428"/>
              </p:ext>
            </p:extLst>
          </p:nvPr>
        </p:nvGraphicFramePr>
        <p:xfrm>
          <a:off x="443371" y="1844829"/>
          <a:ext cx="11346181" cy="443722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95640">
                  <a:extLst>
                    <a:ext uri="{9D8B030D-6E8A-4147-A177-3AD203B41FA5}">
                      <a16:colId xmlns:a16="http://schemas.microsoft.com/office/drawing/2014/main" xmlns="" val="1300561813"/>
                    </a:ext>
                  </a:extLst>
                </a:gridCol>
                <a:gridCol w="2312694">
                  <a:extLst>
                    <a:ext uri="{9D8B030D-6E8A-4147-A177-3AD203B41FA5}">
                      <a16:colId xmlns:a16="http://schemas.microsoft.com/office/drawing/2014/main" xmlns="" val="60970375"/>
                    </a:ext>
                  </a:extLst>
                </a:gridCol>
                <a:gridCol w="2623127">
                  <a:extLst>
                    <a:ext uri="{9D8B030D-6E8A-4147-A177-3AD203B41FA5}">
                      <a16:colId xmlns:a16="http://schemas.microsoft.com/office/drawing/2014/main" xmlns="" val="2249288609"/>
                    </a:ext>
                  </a:extLst>
                </a:gridCol>
                <a:gridCol w="3414720">
                  <a:extLst>
                    <a:ext uri="{9D8B030D-6E8A-4147-A177-3AD203B41FA5}">
                      <a16:colId xmlns:a16="http://schemas.microsoft.com/office/drawing/2014/main" xmlns="" val="3177001744"/>
                    </a:ext>
                  </a:extLst>
                </a:gridCol>
              </a:tblGrid>
              <a:tr h="3087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     Стоимость  завтрака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30902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030223639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1584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1704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20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739206656"/>
                  </a:ext>
                </a:extLst>
              </a:tr>
              <a:tr h="423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Компенсация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494.40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+mn-lt"/>
                        </a:rPr>
                        <a:t>494.40</a:t>
                      </a:r>
                      <a:endParaRPr lang="en-US" sz="1600" b="0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801280247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Род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. 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1089.60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209.6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642516413"/>
                  </a:ext>
                </a:extLst>
              </a:tr>
              <a:tr h="3087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     Стоимость обеда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9978422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9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01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187141646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1680.00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80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120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981083371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Компенсация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494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4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494.40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884460856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Род .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1185.60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305.6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120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914192277"/>
                  </a:ext>
                </a:extLst>
              </a:tr>
              <a:tr h="30874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Стоимость дополнительного 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питания</a:t>
                      </a: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534271716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9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01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238501469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704.00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770.00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66.00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1349827321"/>
                  </a:ext>
                </a:extLst>
              </a:tr>
              <a:tr h="308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Род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. 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704.00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770.00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66.00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637601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03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991B3E6-81D8-3740-BAD1-8EFE53E84C73}"/>
              </a:ext>
            </a:extLst>
          </p:cNvPr>
          <p:cNvSpPr txBox="1"/>
          <p:nvPr/>
        </p:nvSpPr>
        <p:spPr>
          <a:xfrm>
            <a:off x="2553470" y="1161250"/>
            <a:ext cx="6571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Стоимость питания в день на одного </a:t>
            </a:r>
            <a:r>
              <a:rPr lang="ru-RU" sz="2400" b="1" dirty="0" smtClean="0">
                <a:solidFill>
                  <a:srgbClr val="002060"/>
                </a:solidFill>
              </a:rPr>
              <a:t>учащегося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5 -11 класс, </a:t>
            </a:r>
            <a:r>
              <a:rPr lang="ru-RU" sz="2400" b="1" dirty="0">
                <a:solidFill>
                  <a:srgbClr val="002060"/>
                </a:solidFill>
              </a:rPr>
              <a:t>село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25A69D3B-464D-FA4D-A0E6-881310EA7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8688543"/>
              </p:ext>
            </p:extLst>
          </p:nvPr>
        </p:nvGraphicFramePr>
        <p:xfrm>
          <a:off x="403763" y="2474071"/>
          <a:ext cx="11273577" cy="37842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47338">
                  <a:extLst>
                    <a:ext uri="{9D8B030D-6E8A-4147-A177-3AD203B41FA5}">
                      <a16:colId xmlns:a16="http://schemas.microsoft.com/office/drawing/2014/main" xmlns="" val="1458733914"/>
                    </a:ext>
                  </a:extLst>
                </a:gridCol>
                <a:gridCol w="2352609">
                  <a:extLst>
                    <a:ext uri="{9D8B030D-6E8A-4147-A177-3AD203B41FA5}">
                      <a16:colId xmlns:a16="http://schemas.microsoft.com/office/drawing/2014/main" xmlns="" val="4080416912"/>
                    </a:ext>
                  </a:extLst>
                </a:gridCol>
                <a:gridCol w="2542082">
                  <a:extLst>
                    <a:ext uri="{9D8B030D-6E8A-4147-A177-3AD203B41FA5}">
                      <a16:colId xmlns:a16="http://schemas.microsoft.com/office/drawing/2014/main" xmlns="" val="736437739"/>
                    </a:ext>
                  </a:extLst>
                </a:gridCol>
                <a:gridCol w="3331548">
                  <a:extLst>
                    <a:ext uri="{9D8B030D-6E8A-4147-A177-3AD203B41FA5}">
                      <a16:colId xmlns:a16="http://schemas.microsoft.com/office/drawing/2014/main" xmlns="" val="3898826813"/>
                    </a:ext>
                  </a:extLst>
                </a:gridCol>
              </a:tblGrid>
              <a:tr h="75458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     </a:t>
                      </a:r>
                      <a:r>
                        <a:rPr lang="ru-RU" sz="1600" b="1" u="none" strike="noStrike" dirty="0">
                          <a:effectLst/>
                        </a:rPr>
                        <a:t>Стоимость одноразового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питания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4072559"/>
                  </a:ext>
                </a:extLst>
              </a:tr>
              <a:tr h="722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3368659908"/>
                  </a:ext>
                </a:extLst>
              </a:tr>
              <a:tr h="738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Стоимость питания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48.00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52.00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4.00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291171222"/>
                  </a:ext>
                </a:extLst>
              </a:tr>
              <a:tr h="830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Компенсация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20.60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20.60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150410756"/>
                  </a:ext>
                </a:extLst>
              </a:tr>
              <a:tr h="738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Род.взносы</a:t>
                      </a:r>
                      <a:endParaRPr lang="ru-RU" sz="16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27.40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31.40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4.00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806581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8386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50D4EC0-5CA4-3840-84DC-DC29BCB38475}"/>
              </a:ext>
            </a:extLst>
          </p:cNvPr>
          <p:cNvSpPr txBox="1"/>
          <p:nvPr/>
        </p:nvSpPr>
        <p:spPr>
          <a:xfrm>
            <a:off x="16678" y="1229394"/>
            <a:ext cx="12158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Родительские взносы за школьное питание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в месяц на одного </a:t>
            </a:r>
            <a:r>
              <a:rPr lang="ru-RU" sz="2400" b="1" dirty="0" smtClean="0">
                <a:solidFill>
                  <a:srgbClr val="002060"/>
                </a:solidFill>
              </a:rPr>
              <a:t>учащегося с 5 по 11 класс, </a:t>
            </a:r>
            <a:r>
              <a:rPr lang="ru-RU" sz="2400" b="1" dirty="0">
                <a:solidFill>
                  <a:srgbClr val="002060"/>
                </a:solidFill>
              </a:rPr>
              <a:t>село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21E46958-9243-7E48-A3CE-618CD45DA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2834253"/>
              </p:ext>
            </p:extLst>
          </p:nvPr>
        </p:nvGraphicFramePr>
        <p:xfrm>
          <a:off x="551384" y="2690429"/>
          <a:ext cx="11089232" cy="35005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27800">
                  <a:extLst>
                    <a:ext uri="{9D8B030D-6E8A-4147-A177-3AD203B41FA5}">
                      <a16:colId xmlns:a16="http://schemas.microsoft.com/office/drawing/2014/main" xmlns="" val="3152471599"/>
                    </a:ext>
                  </a:extLst>
                </a:gridCol>
                <a:gridCol w="2260321">
                  <a:extLst>
                    <a:ext uri="{9D8B030D-6E8A-4147-A177-3AD203B41FA5}">
                      <a16:colId xmlns:a16="http://schemas.microsoft.com/office/drawing/2014/main" xmlns="" val="3247490835"/>
                    </a:ext>
                  </a:extLst>
                </a:gridCol>
                <a:gridCol w="2563722">
                  <a:extLst>
                    <a:ext uri="{9D8B030D-6E8A-4147-A177-3AD203B41FA5}">
                      <a16:colId xmlns:a16="http://schemas.microsoft.com/office/drawing/2014/main" xmlns="" val="1329270048"/>
                    </a:ext>
                  </a:extLst>
                </a:gridCol>
                <a:gridCol w="3337389">
                  <a:extLst>
                    <a:ext uri="{9D8B030D-6E8A-4147-A177-3AD203B41FA5}">
                      <a16:colId xmlns:a16="http://schemas.microsoft.com/office/drawing/2014/main" xmlns="" val="1272069050"/>
                    </a:ext>
                  </a:extLst>
                </a:gridCol>
              </a:tblGrid>
              <a:tr h="67695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      Стоимость одноразового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питания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4690432"/>
                  </a:ext>
                </a:extLst>
              </a:tr>
              <a:tr h="664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</a:rPr>
                        <a:t>1.</a:t>
                      </a:r>
                      <a:r>
                        <a:rPr lang="ru-RU" sz="1600" u="none" strike="noStrike" dirty="0" smtClean="0">
                          <a:effectLst/>
                        </a:rPr>
                        <a:t>09.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</a:t>
                      </a:r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r>
                        <a:rPr lang="ru-RU" sz="1600" u="none" strike="noStrike" dirty="0" smtClean="0">
                          <a:effectLst/>
                        </a:rPr>
                        <a:t>01</a:t>
                      </a:r>
                      <a:r>
                        <a:rPr lang="en-US" sz="1600" u="none" strike="noStrike" dirty="0" smtClean="0">
                          <a:effectLst/>
                        </a:rPr>
                        <a:t>.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4110039921"/>
                  </a:ext>
                </a:extLst>
              </a:tr>
              <a:tr h="664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Стоимость питания 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1152.00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1248.00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96.00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794343922"/>
                  </a:ext>
                </a:extLst>
              </a:tr>
              <a:tr h="74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Компенсация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494.40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494.40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0.00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84502944"/>
                  </a:ext>
                </a:extLst>
              </a:tr>
              <a:tr h="74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>
                          <a:effectLst/>
                        </a:rPr>
                        <a:t>Род.взносы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657.60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753.60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96.0</a:t>
                      </a:r>
                      <a:r>
                        <a:rPr lang="en-US" sz="1600" b="1" u="none" strike="noStrike" dirty="0" smtClean="0">
                          <a:effectLst/>
                        </a:rPr>
                        <a:t>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414667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64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73" y="201576"/>
            <a:ext cx="585163" cy="7208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1"/>
            <a:ext cx="34747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279133"/>
            <a:ext cx="2021305" cy="770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93" y="246313"/>
            <a:ext cx="1718991" cy="631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AA6119-5D39-3C44-8A51-3625B5C651C9}"/>
              </a:ext>
            </a:extLst>
          </p:cNvPr>
          <p:cNvSpPr txBox="1"/>
          <p:nvPr/>
        </p:nvSpPr>
        <p:spPr>
          <a:xfrm>
            <a:off x="2048322" y="1283750"/>
            <a:ext cx="8371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Стоимость питания в день на одного учащегося в интернатах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xmlns="" id="{E78E6091-D9C1-AA4E-8C42-B57F4C7BB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6264877"/>
              </p:ext>
            </p:extLst>
          </p:nvPr>
        </p:nvGraphicFramePr>
        <p:xfrm>
          <a:off x="399496" y="2213001"/>
          <a:ext cx="11409088" cy="36004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83968">
                  <a:extLst>
                    <a:ext uri="{9D8B030D-6E8A-4147-A177-3AD203B41FA5}">
                      <a16:colId xmlns:a16="http://schemas.microsoft.com/office/drawing/2014/main" xmlns="" val="775401891"/>
                    </a:ext>
                  </a:extLst>
                </a:gridCol>
                <a:gridCol w="2380888">
                  <a:extLst>
                    <a:ext uri="{9D8B030D-6E8A-4147-A177-3AD203B41FA5}">
                      <a16:colId xmlns:a16="http://schemas.microsoft.com/office/drawing/2014/main" xmlns="" val="4016031920"/>
                    </a:ext>
                  </a:extLst>
                </a:gridCol>
                <a:gridCol w="2572638">
                  <a:extLst>
                    <a:ext uri="{9D8B030D-6E8A-4147-A177-3AD203B41FA5}">
                      <a16:colId xmlns:a16="http://schemas.microsoft.com/office/drawing/2014/main" xmlns="" val="3929497136"/>
                    </a:ext>
                  </a:extLst>
                </a:gridCol>
                <a:gridCol w="3371594">
                  <a:extLst>
                    <a:ext uri="{9D8B030D-6E8A-4147-A177-3AD203B41FA5}">
                      <a16:colId xmlns:a16="http://schemas.microsoft.com/office/drawing/2014/main" xmlns="" val="454558459"/>
                    </a:ext>
                  </a:extLst>
                </a:gridCol>
              </a:tblGrid>
              <a:tr h="9001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     Стоимость пятиразового питания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0315240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.09.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01.01.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Увеличение стоимости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06" marR="7606" marT="7606" marB="0" anchor="ctr"/>
                </a:tc>
                <a:extLst>
                  <a:ext uri="{0D108BD9-81ED-4DB2-BD59-A6C34878D82A}">
                    <a16:rowId xmlns:a16="http://schemas.microsoft.com/office/drawing/2014/main" xmlns="" val="2923748155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Стоимость питания 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146.00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57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11.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25863786"/>
                  </a:ext>
                </a:extLst>
              </a:tr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За счет бюджета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+mn-lt"/>
                        </a:rPr>
                        <a:t>146.00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57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.00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11.</a:t>
                      </a:r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83185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1693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2226</TotalTime>
  <Words>611</Words>
  <Application>Microsoft Office PowerPoint</Application>
  <PresentationFormat>Произвольный</PresentationFormat>
  <Paragraphs>325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 Абдуллина</dc:creator>
  <cp:lastModifiedBy>518_2</cp:lastModifiedBy>
  <cp:revision>166</cp:revision>
  <dcterms:created xsi:type="dcterms:W3CDTF">2019-08-21T11:12:57Z</dcterms:created>
  <dcterms:modified xsi:type="dcterms:W3CDTF">2020-12-04T13:50:28Z</dcterms:modified>
</cp:coreProperties>
</file>